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Gantari" pitchFamily="2" charset="0"/>
      <p:regular r:id="rId29"/>
      <p:bold r:id="rId30"/>
      <p:italic r:id="rId31"/>
      <p:boldItalic r:id="rId32"/>
    </p:embeddedFont>
    <p:embeddedFont>
      <p:font typeface="Golos Text" panose="020B0503020202020204" pitchFamily="34" charset="0"/>
      <p:regular r:id="rId33"/>
      <p:bold r:id="rId34"/>
    </p:embeddedFont>
    <p:embeddedFont>
      <p:font typeface="Golos Text Medium" panose="020B050302020202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800aba5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c800aba5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c8110f7cdc_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c8110f7cdc_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2b21ebf2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2b21ebf29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c8110f7cdc_4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c8110f7cdc_4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c8110f7cdc_4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c8110f7cdc_4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c78a7798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c78a7798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c7ad6dcc26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c7ad6dcc26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c7ad6dcc2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c7ad6dcc2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6cff941a71_2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6cff941a71_2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cff941a71_2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cff941a71_2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cff941a71_2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cff941a71_2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cff941a71_2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cff941a71_2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zallen.com/s/solution/four-ways-to-preserve-privacy-in-ai.html" TargetMode="External"/><Relationship Id="rId7" Type="http://schemas.openxmlformats.org/officeDocument/2006/relationships/hyperlink" Target="https://www.scmp.com/news/hong-kong/law-and-crime/article/3250851/everyone-looked-real-multinational-firms-hong-kong-office-loses-hk200-million-after-scammers-sta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so.org/standard/81230.html" TargetMode="External"/><Relationship Id="rId5" Type="http://schemas.openxmlformats.org/officeDocument/2006/relationships/hyperlink" Target="https://www.iso.org/standard/27001" TargetMode="External"/><Relationship Id="rId4" Type="http://schemas.openxmlformats.org/officeDocument/2006/relationships/hyperlink" Target="https://www.infosec.gov.hk/en/knowledge-centre/deepfak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23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AI-enabled Fraud &amp; Deception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77" name="Google Shape;77;p18"/>
          <p:cNvCxnSpPr/>
          <p:nvPr/>
        </p:nvCxnSpPr>
        <p:spPr>
          <a:xfrm>
            <a:off x="4911475" y="35875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78" name="Google Shape;78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9" name="Google Shape;79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47" name="Google Shape;147;p18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0" name="Google Shape;160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67" name="Google Shape;167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/>
          <p:nvPr/>
        </p:nvSpPr>
        <p:spPr>
          <a:xfrm>
            <a:off x="710442" y="3408982"/>
            <a:ext cx="3354876" cy="1147699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Group 16: Wenyu HAN	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                  </a:t>
            </a:r>
            <a:r>
              <a:rPr lang="en" sz="1200" b="1" dirty="0" err="1">
                <a:solidFill>
                  <a:schemeClr val="lt1"/>
                </a:solidFill>
              </a:rPr>
              <a:t>Yuhang</a:t>
            </a:r>
            <a:r>
              <a:rPr lang="en" sz="1200" b="1" dirty="0">
                <a:solidFill>
                  <a:schemeClr val="lt1"/>
                </a:solidFill>
              </a:rPr>
              <a:t> HU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                  Lee Ling LEE	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                  Feng YE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                  </a:t>
            </a:r>
            <a:r>
              <a:rPr lang="en" sz="1200" b="1" dirty="0" err="1">
                <a:solidFill>
                  <a:schemeClr val="lt1"/>
                </a:solidFill>
              </a:rPr>
              <a:t>Siyu</a:t>
            </a:r>
            <a:r>
              <a:rPr lang="en" sz="1200" b="1" dirty="0">
                <a:solidFill>
                  <a:schemeClr val="lt1"/>
                </a:solidFill>
              </a:rPr>
              <a:t> ZHOU 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Competitive Advantages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7" name="Google Shape;477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Complying with ISO/IEC 27001 and ISO/IEC 42001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Leading the way in protecting data and ethical use of AI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Minimizes fraud losses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Enhances the social and users trust</a:t>
            </a:r>
            <a:endParaRPr sz="1700"/>
          </a:p>
        </p:txBody>
      </p:sp>
      <p:grpSp>
        <p:nvGrpSpPr>
          <p:cNvPr id="478" name="Google Shape;478;p27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479" name="Google Shape;479;p27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Plan of Action</a:t>
            </a:r>
            <a:r>
              <a:rPr lang="en"/>
              <a:t> </a:t>
            </a:r>
            <a:endParaRPr/>
          </a:p>
        </p:txBody>
      </p:sp>
      <p:sp>
        <p:nvSpPr>
          <p:cNvPr id="549" name="Google Shape;549;p28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50" name="Google Shape;550;p28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1" name="Google Shape;551;p28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552" name="Google Shape;552;p28"/>
          <p:cNvGrpSpPr/>
          <p:nvPr/>
        </p:nvGrpSpPr>
        <p:grpSpPr>
          <a:xfrm>
            <a:off x="3941211" y="3232881"/>
            <a:ext cx="3567578" cy="1375630"/>
            <a:chOff x="3864536" y="2740081"/>
            <a:chExt cx="3567578" cy="1375630"/>
          </a:xfrm>
        </p:grpSpPr>
        <p:grpSp>
          <p:nvGrpSpPr>
            <p:cNvPr id="553" name="Google Shape;553;p28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554" name="Google Shape;554;p28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28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590" name="Google Shape;590;p28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Plan of action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>
                <a:solidFill>
                  <a:srgbClr val="000000"/>
                </a:solidFill>
              </a:rPr>
              <a:t>Technologies</a:t>
            </a:r>
            <a:r>
              <a:rPr lang="en">
                <a:solidFill>
                  <a:srgbClr val="000000"/>
                </a:solidFill>
              </a:rPr>
              <a:t> will be pivotal in initial detection efforts</a:t>
            </a:r>
            <a:endParaRPr>
              <a:solidFill>
                <a:srgbClr val="000000"/>
              </a:solidFill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Training about using AI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Engage with new verification processes (employees)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Foster a supportive environment (managers)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Technical and complex (jobs)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>
                <a:solidFill>
                  <a:srgbClr val="000000"/>
                </a:solidFill>
              </a:rPr>
              <a:t>People</a:t>
            </a:r>
            <a:r>
              <a:rPr lang="en">
                <a:solidFill>
                  <a:srgbClr val="000000"/>
                </a:solidFill>
              </a:rPr>
              <a:t> will be responsible for critical decision-making</a:t>
            </a:r>
            <a:endParaRPr>
              <a:solidFill>
                <a:srgbClr val="000000"/>
              </a:solidFill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Improve algorithms for solving ethics problems (developers)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Double check that AI follows ethics (employees)</a:t>
            </a:r>
            <a:endParaRPr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6875185" y="1937356"/>
            <a:ext cx="2110117" cy="1675890"/>
            <a:chOff x="2735825" y="2251925"/>
            <a:chExt cx="1386775" cy="1101400"/>
          </a:xfrm>
        </p:grpSpPr>
        <p:sp>
          <p:nvSpPr>
            <p:cNvPr id="686" name="Google Shape;686;p29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Ethics concern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74" name="Google Shape;774;p30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Personal privacy leakage and data leakage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Use voice and facial recognition softwares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Enter passwords with a One-time PIN code or a fingerprint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How to solve</a:t>
            </a:r>
            <a:endParaRPr b="1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Maintain data for certain purpose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Use good data sets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Give users control of data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Reduce algorithmic bias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Improved skills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80" name="Google Shape;780;p3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Technical skills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Design and improve algorithms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Use AI systems and softwares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Non-technical skills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Communicate with others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 Medium"/>
              <a:buChar char="➢"/>
            </a:pPr>
            <a:r>
              <a:rPr lang="en"/>
              <a:t>Organize training or activities</a:t>
            </a:r>
            <a:endParaRPr/>
          </a:p>
        </p:txBody>
      </p:sp>
      <p:pic>
        <p:nvPicPr>
          <p:cNvPr id="781" name="Google Shape;781;p31"/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4569477" y="1894427"/>
            <a:ext cx="3859525" cy="27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2"/>
          <p:cNvSpPr txBox="1">
            <a:spLocks noGrp="1"/>
          </p:cNvSpPr>
          <p:nvPr>
            <p:ph type="title"/>
          </p:nvPr>
        </p:nvSpPr>
        <p:spPr>
          <a:xfrm>
            <a:off x="917200" y="1935950"/>
            <a:ext cx="35595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Project Charter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87" name="Google Shape;787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88" name="Google Shape;788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89" name="Google Shape;789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790" name="Google Shape;7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09" y="0"/>
            <a:ext cx="405063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32"/>
          <p:cNvGrpSpPr/>
          <p:nvPr/>
        </p:nvGrpSpPr>
        <p:grpSpPr>
          <a:xfrm>
            <a:off x="-12" y="3737673"/>
            <a:ext cx="1732082" cy="1375649"/>
            <a:chOff x="2735825" y="2251925"/>
            <a:chExt cx="1386775" cy="1101400"/>
          </a:xfrm>
        </p:grpSpPr>
        <p:sp>
          <p:nvSpPr>
            <p:cNvPr id="792" name="Google Shape;792;p32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3"/>
          <p:cNvSpPr txBox="1">
            <a:spLocks noGrp="1"/>
          </p:cNvSpPr>
          <p:nvPr>
            <p:ph type="title"/>
          </p:nvPr>
        </p:nvSpPr>
        <p:spPr>
          <a:xfrm>
            <a:off x="1054325" y="258300"/>
            <a:ext cx="7694400" cy="16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Charter</a:t>
            </a:r>
            <a:endParaRPr sz="3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            	   - </a:t>
            </a:r>
            <a:r>
              <a:rPr lang="en" sz="1900" b="1">
                <a:latin typeface="Golos Text"/>
                <a:ea typeface="Golos Text"/>
                <a:cs typeface="Golos Text"/>
                <a:sym typeface="Golos Text"/>
              </a:rPr>
              <a:t>Business case → Problem Statement </a:t>
            </a:r>
            <a:r>
              <a:rPr lang="en" sz="2600" b="1"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en" sz="2600"/>
              <a:t> </a:t>
            </a:r>
            <a:endParaRPr sz="2600"/>
          </a:p>
        </p:txBody>
      </p:sp>
      <p:sp>
        <p:nvSpPr>
          <p:cNvPr id="880" name="Google Shape;880;p33"/>
          <p:cNvSpPr txBox="1">
            <a:spLocks noGrp="1"/>
          </p:cNvSpPr>
          <p:nvPr>
            <p:ph type="body" idx="4294967295"/>
          </p:nvPr>
        </p:nvSpPr>
        <p:spPr>
          <a:xfrm>
            <a:off x="1005050" y="1497550"/>
            <a:ext cx="73605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 Employee</a:t>
            </a:r>
            <a:endParaRPr sz="19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</a:t>
            </a:r>
            <a:r>
              <a:rPr lang="en" sz="1500">
                <a:solidFill>
                  <a:srgbClr val="000000"/>
                </a:solidFill>
              </a:rPr>
              <a:t>  </a:t>
            </a:r>
            <a:r>
              <a:rPr lang="en" sz="1600">
                <a:solidFill>
                  <a:srgbClr val="000000"/>
                </a:solidFill>
              </a:rPr>
              <a:t>→</a:t>
            </a:r>
            <a:r>
              <a:rPr lang="en" sz="1500">
                <a:solidFill>
                  <a:srgbClr val="000000"/>
                </a:solidFill>
              </a:rPr>
              <a:t>  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Weak alertness of employees to AI fraud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    →   </a:t>
            </a:r>
            <a:r>
              <a:rPr lang="en">
                <a:solidFill>
                  <a:srgbClr val="000000"/>
                </a:solidFill>
              </a:rPr>
              <a:t>Insufficient cybersecurity training of employees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(2) 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Financial Department (Company)</a:t>
            </a:r>
            <a:endParaRPr sz="19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→   </a:t>
            </a:r>
            <a:r>
              <a:rPr lang="en">
                <a:solidFill>
                  <a:srgbClr val="000000"/>
                </a:solidFill>
              </a:rPr>
              <a:t>Imperfect regulatory system in the financial department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</a:t>
            </a:r>
            <a:r>
              <a:rPr lang="en" sz="1600">
                <a:solidFill>
                  <a:srgbClr val="000000"/>
                </a:solidFill>
              </a:rPr>
              <a:t>→   </a:t>
            </a:r>
            <a:r>
              <a:rPr lang="en">
                <a:solidFill>
                  <a:srgbClr val="000000"/>
                </a:solidFill>
              </a:rPr>
              <a:t>Lack of strict auditing and monitoring system</a:t>
            </a:r>
            <a:r>
              <a:rPr lang="en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(3) 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Technology</a:t>
            </a:r>
            <a:endParaRPr sz="19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000000"/>
                </a:solidFill>
              </a:rPr>
              <a:t>    </a:t>
            </a:r>
            <a:r>
              <a:rPr lang="en" sz="1600">
                <a:solidFill>
                  <a:srgbClr val="000000"/>
                </a:solidFill>
              </a:rPr>
              <a:t>→   </a:t>
            </a:r>
            <a:r>
              <a:rPr lang="en">
                <a:solidFill>
                  <a:srgbClr val="000000"/>
                </a:solidFill>
              </a:rPr>
              <a:t>Outdated technology (biometric &amp; cybersecurity)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34"/>
          <p:cNvGrpSpPr/>
          <p:nvPr/>
        </p:nvGrpSpPr>
        <p:grpSpPr>
          <a:xfrm flipH="1">
            <a:off x="7038615" y="853517"/>
            <a:ext cx="2894596" cy="2197182"/>
            <a:chOff x="4388650" y="2224200"/>
            <a:chExt cx="1707525" cy="1174775"/>
          </a:xfrm>
        </p:grpSpPr>
        <p:sp>
          <p:nvSpPr>
            <p:cNvPr id="886" name="Google Shape;886;p3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4"/>
          <p:cNvSpPr txBox="1">
            <a:spLocks noGrp="1"/>
          </p:cNvSpPr>
          <p:nvPr>
            <p:ph type="body" idx="1"/>
          </p:nvPr>
        </p:nvSpPr>
        <p:spPr>
          <a:xfrm>
            <a:off x="463525" y="1310575"/>
            <a:ext cx="8401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 Employee</a:t>
            </a:r>
            <a:endParaRPr sz="19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Sufficient training</a:t>
            </a:r>
            <a:r>
              <a:rPr lang="en"/>
              <a:t> on cybersecurity &amp; knowledge of related fraud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(2) 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Financial Department (Company)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➢"/>
            </a:pPr>
            <a:r>
              <a:rPr lang="en">
                <a:solidFill>
                  <a:srgbClr val="000000"/>
                </a:solidFill>
              </a:rPr>
              <a:t>A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b="1">
                <a:solidFill>
                  <a:srgbClr val="000000"/>
                </a:solidFill>
              </a:rPr>
              <a:t>regulatory auditing system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systematic process on making transaction</a:t>
            </a:r>
            <a:endParaRPr sz="15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(requesting → reporting → documenting → multiple confirmations)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(3) </a:t>
            </a:r>
            <a:r>
              <a:rPr lang="en" sz="1900">
                <a:latin typeface="Golos Text Medium"/>
                <a:ea typeface="Golos Text Medium"/>
                <a:cs typeface="Golos Text Medium"/>
                <a:sym typeface="Golos Text Medium"/>
              </a:rPr>
              <a:t>Technology</a:t>
            </a:r>
            <a:endParaRPr sz="19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/>
              <a:t>        Advanced</a:t>
            </a:r>
            <a:r>
              <a:rPr lang="en"/>
              <a:t> technology &amp; </a:t>
            </a:r>
            <a:r>
              <a:rPr lang="en" b="1"/>
              <a:t>refined </a:t>
            </a:r>
            <a:r>
              <a:rPr lang="en"/>
              <a:t>algorithms → robust telecommunication system</a:t>
            </a:r>
            <a:endParaRPr/>
          </a:p>
        </p:txBody>
      </p:sp>
      <p:sp>
        <p:nvSpPr>
          <p:cNvPr id="952" name="Google Shape;952;p34"/>
          <p:cNvSpPr txBox="1">
            <a:spLocks noGrp="1"/>
          </p:cNvSpPr>
          <p:nvPr>
            <p:ph type="title"/>
          </p:nvPr>
        </p:nvSpPr>
        <p:spPr>
          <a:xfrm>
            <a:off x="463525" y="461225"/>
            <a:ext cx="6881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Golos Text"/>
                <a:ea typeface="Golos Text"/>
                <a:cs typeface="Golos Text"/>
                <a:sym typeface="Golos Text"/>
              </a:rPr>
              <a:t>Goal</a:t>
            </a:r>
            <a:r>
              <a:rPr lang="en" sz="3600"/>
              <a:t> </a:t>
            </a:r>
            <a:endParaRPr sz="3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                                          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5"/>
          <p:cNvSpPr txBox="1">
            <a:spLocks noGrp="1"/>
          </p:cNvSpPr>
          <p:nvPr>
            <p:ph type="title"/>
          </p:nvPr>
        </p:nvSpPr>
        <p:spPr>
          <a:xfrm>
            <a:off x="437550" y="938300"/>
            <a:ext cx="45576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Golos Text"/>
                <a:ea typeface="Golos Text"/>
                <a:cs typeface="Golos Text"/>
                <a:sym typeface="Golos Text"/>
              </a:rPr>
              <a:t>Milestone </a:t>
            </a:r>
            <a:endParaRPr sz="3600" b="1"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                                          </a:t>
            </a:r>
            <a:endParaRPr sz="2900"/>
          </a:p>
        </p:txBody>
      </p:sp>
      <p:pic>
        <p:nvPicPr>
          <p:cNvPr id="958" name="Google Shape;9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300" y="152400"/>
            <a:ext cx="3867299" cy="4676552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5"/>
          <p:cNvSpPr txBox="1"/>
          <p:nvPr/>
        </p:nvSpPr>
        <p:spPr>
          <a:xfrm>
            <a:off x="358725" y="1919700"/>
            <a:ext cx="43668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Char char="❏"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Cross Department plan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</a:t>
            </a: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HR</a:t>
            </a: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: Human Resource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</a:t>
            </a: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AF</a:t>
            </a: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: Accounting &amp; Financial Dept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</a:t>
            </a: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IT</a:t>
            </a: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: Information Technology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Char char="❏"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Actions can be taken </a:t>
            </a: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 parallel</a:t>
            </a: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in different departments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6"/>
          <p:cNvSpPr txBox="1">
            <a:spLocks noGrp="1"/>
          </p:cNvSpPr>
          <p:nvPr>
            <p:ph type="body" idx="1"/>
          </p:nvPr>
        </p:nvSpPr>
        <p:spPr>
          <a:xfrm>
            <a:off x="705150" y="1373700"/>
            <a:ext cx="7733700" cy="3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2200">
                <a:latin typeface="Golos Text Medium"/>
                <a:ea typeface="Golos Text Medium"/>
                <a:cs typeface="Golos Text Medium"/>
                <a:sym typeface="Golos Text Medium"/>
              </a:rPr>
              <a:t> Tangible</a:t>
            </a:r>
            <a:endParaRPr sz="22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(-) </a:t>
            </a:r>
            <a:r>
              <a:rPr lang="en" sz="1600">
                <a:solidFill>
                  <a:srgbClr val="000000"/>
                </a:solidFill>
              </a:rPr>
              <a:t>Optimizing Algorithm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(-) </a:t>
            </a:r>
            <a:r>
              <a:rPr lang="en" sz="1600">
                <a:solidFill>
                  <a:srgbClr val="000000"/>
                </a:solidFill>
              </a:rPr>
              <a:t>Third-party Cybersecurity Audit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(-) </a:t>
            </a:r>
            <a:r>
              <a:rPr lang="en" sz="1600">
                <a:solidFill>
                  <a:srgbClr val="000000"/>
                </a:solidFill>
              </a:rPr>
              <a:t>Recruitment of cybersecurity specialists on training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(-) </a:t>
            </a:r>
            <a:r>
              <a:rPr lang="en" sz="1600">
                <a:solidFill>
                  <a:srgbClr val="000000"/>
                </a:solidFill>
              </a:rPr>
              <a:t>Establishment of new department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(2) </a:t>
            </a:r>
            <a:r>
              <a:rPr lang="en" sz="2200">
                <a:latin typeface="Golos Text Medium"/>
                <a:ea typeface="Golos Text Medium"/>
                <a:cs typeface="Golos Text Medium"/>
                <a:sym typeface="Golos Text Medium"/>
              </a:rPr>
              <a:t>Intangible</a:t>
            </a:r>
            <a:endParaRPr sz="22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(+) </a:t>
            </a:r>
            <a:r>
              <a:rPr lang="en" sz="1600">
                <a:solidFill>
                  <a:srgbClr val="000000"/>
                </a:solidFill>
              </a:rPr>
              <a:t>Improving trust and reputation in industry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(+) </a:t>
            </a:r>
            <a:r>
              <a:rPr lang="en" sz="1600">
                <a:solidFill>
                  <a:srgbClr val="000000"/>
                </a:solidFill>
              </a:rPr>
              <a:t>Minimizing losses caused by fraud (future)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(-) </a:t>
            </a:r>
            <a:r>
              <a:rPr lang="en" sz="1600">
                <a:solidFill>
                  <a:srgbClr val="000000"/>
                </a:solidFill>
              </a:rPr>
              <a:t>Time needed for employees to get familiar with the new system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965" name="Google Shape;965;p36"/>
          <p:cNvSpPr txBox="1">
            <a:spLocks noGrp="1"/>
          </p:cNvSpPr>
          <p:nvPr>
            <p:ph type="title"/>
          </p:nvPr>
        </p:nvSpPr>
        <p:spPr>
          <a:xfrm>
            <a:off x="414300" y="90925"/>
            <a:ext cx="8618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Charter</a:t>
            </a:r>
            <a:r>
              <a:rPr lang="en" sz="4200"/>
              <a:t>    </a:t>
            </a:r>
            <a:r>
              <a:rPr lang="en" sz="2900"/>
              <a:t>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                                                 </a:t>
            </a:r>
            <a:r>
              <a:rPr lang="en" sz="1900" b="1">
                <a:latin typeface="Golos Text"/>
                <a:ea typeface="Golos Text"/>
                <a:cs typeface="Golos Text"/>
                <a:sym typeface="Golos Text"/>
              </a:rPr>
              <a:t>- Benefit (+) &amp; Cost (-)</a:t>
            </a:r>
            <a:r>
              <a:rPr lang="en" sz="2900"/>
              <a:t> </a:t>
            </a:r>
            <a:endParaRPr sz="4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                                          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14993" y="1379554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2050707" y="1379554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2"/>
          </p:nvPr>
        </p:nvSpPr>
        <p:spPr>
          <a:xfrm>
            <a:off x="714993" y="595946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Table of contents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1258893" y="16208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2" name="Google Shape;182;p19"/>
          <p:cNvSpPr txBox="1">
            <a:spLocks noGrp="1"/>
          </p:cNvSpPr>
          <p:nvPr>
            <p:ph type="title" idx="3"/>
          </p:nvPr>
        </p:nvSpPr>
        <p:spPr>
          <a:xfrm>
            <a:off x="714993" y="2057254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2050707" y="2057254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Initiative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5"/>
          </p:nvPr>
        </p:nvSpPr>
        <p:spPr>
          <a:xfrm>
            <a:off x="714993" y="2734954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2050707" y="2734954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Action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7"/>
          </p:nvPr>
        </p:nvSpPr>
        <p:spPr>
          <a:xfrm>
            <a:off x="714993" y="3412654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2050707" y="3412654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Charter</a:t>
            </a:r>
            <a:endParaRPr/>
          </a:p>
        </p:txBody>
      </p:sp>
      <p:cxnSp>
        <p:nvCxnSpPr>
          <p:cNvPr id="188" name="Google Shape;188;p19"/>
          <p:cNvCxnSpPr/>
          <p:nvPr/>
        </p:nvCxnSpPr>
        <p:spPr>
          <a:xfrm>
            <a:off x="1258893" y="22983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1258893" y="29758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0" name="Google Shape;190;p19"/>
          <p:cNvCxnSpPr/>
          <p:nvPr/>
        </p:nvCxnSpPr>
        <p:spPr>
          <a:xfrm>
            <a:off x="1258893" y="36533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1" name="Google Shape;191;p19"/>
          <p:cNvSpPr txBox="1">
            <a:spLocks noGrp="1"/>
          </p:cNvSpPr>
          <p:nvPr>
            <p:ph type="title" idx="7"/>
          </p:nvPr>
        </p:nvSpPr>
        <p:spPr>
          <a:xfrm>
            <a:off x="714993" y="4022254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8"/>
          </p:nvPr>
        </p:nvSpPr>
        <p:spPr>
          <a:xfrm>
            <a:off x="2050707" y="4022254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193" name="Google Shape;193;p19"/>
          <p:cNvCxnSpPr/>
          <p:nvPr/>
        </p:nvCxnSpPr>
        <p:spPr>
          <a:xfrm>
            <a:off x="1258893" y="42629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7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Conclusion/Solution</a:t>
            </a:r>
            <a:endParaRPr/>
          </a:p>
        </p:txBody>
      </p:sp>
      <p:sp>
        <p:nvSpPr>
          <p:cNvPr id="971" name="Google Shape;971;p37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972" name="Google Shape;972;p37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73" name="Google Shape;973;p37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sp>
        <p:nvSpPr>
          <p:cNvPr id="974" name="Google Shape;974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To combat AI fraud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980" name="Google Shape;980;p38"/>
          <p:cNvSpPr txBox="1">
            <a:spLocks noGrp="1"/>
          </p:cNvSpPr>
          <p:nvPr>
            <p:ph type="body" idx="1"/>
          </p:nvPr>
        </p:nvSpPr>
        <p:spPr>
          <a:xfrm>
            <a:off x="569775" y="1547200"/>
            <a:ext cx="4736100" cy="25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Advanced cybersecurity measures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AI detection tools, security algorithm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AI fraud training courses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Improve the current company systems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grpSp>
        <p:nvGrpSpPr>
          <p:cNvPr id="981" name="Google Shape;981;p38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982" name="Google Shape;982;p38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983" name="Google Shape;983;p38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38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996" name="Google Shape;996;p38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8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8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8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8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8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8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8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1132" name="Google Shape;1132;p38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38" name="Google Shape;1138;p38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Success of the plan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144" name="Google Shape;1144;p3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Reduction in fraud attempts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Improve employee proficiency in managing new system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Gain positive stakeholder feedback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Monitor ethical performance to ensure AI alignment</a:t>
            </a:r>
            <a:endParaRPr sz="180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pic>
        <p:nvPicPr>
          <p:cNvPr id="1145" name="Google Shape;1145;p39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3132300" y="2642175"/>
            <a:ext cx="2879400" cy="2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0"/>
          <p:cNvSpPr txBox="1">
            <a:spLocks noGrp="1"/>
          </p:cNvSpPr>
          <p:nvPr>
            <p:ph type="title"/>
          </p:nvPr>
        </p:nvSpPr>
        <p:spPr>
          <a:xfrm>
            <a:off x="683725" y="534925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endParaRPr/>
          </a:p>
        </p:txBody>
      </p:sp>
      <p:sp>
        <p:nvSpPr>
          <p:cNvPr id="1151" name="Google Shape;1151;p40"/>
          <p:cNvSpPr txBox="1">
            <a:spLocks noGrp="1"/>
          </p:cNvSpPr>
          <p:nvPr>
            <p:ph type="body" idx="1"/>
          </p:nvPr>
        </p:nvSpPr>
        <p:spPr>
          <a:xfrm>
            <a:off x="376900" y="1242325"/>
            <a:ext cx="4598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Achieve data management secure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Prevent future tragedies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Regain public trust and trust against customer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Minimize AI fraud losses</a:t>
            </a:r>
            <a:endParaRPr sz="1800"/>
          </a:p>
        </p:txBody>
      </p:sp>
      <p:grpSp>
        <p:nvGrpSpPr>
          <p:cNvPr id="1152" name="Google Shape;1152;p40"/>
          <p:cNvGrpSpPr/>
          <p:nvPr/>
        </p:nvGrpSpPr>
        <p:grpSpPr>
          <a:xfrm>
            <a:off x="5169937" y="729625"/>
            <a:ext cx="3303886" cy="3878927"/>
            <a:chOff x="5201312" y="729700"/>
            <a:chExt cx="3303886" cy="3878927"/>
          </a:xfrm>
        </p:grpSpPr>
        <p:grpSp>
          <p:nvGrpSpPr>
            <p:cNvPr id="1153" name="Google Shape;1153;p40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1154" name="Google Shape;1154;p40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0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0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0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0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40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167" name="Google Shape;1167;p40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0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0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0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0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0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0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0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0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0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0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0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0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0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0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0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0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0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0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0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0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0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0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0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0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0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0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0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0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0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0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0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0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0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0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0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0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0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0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0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0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0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0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0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0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0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0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0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0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0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0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40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1303" name="Google Shape;1303;p40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0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0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0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0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0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09" name="Google Shape;1309;p40"/>
          <p:cNvCxnSpPr/>
          <p:nvPr/>
        </p:nvCxnSpPr>
        <p:spPr>
          <a:xfrm>
            <a:off x="5079075" y="4608425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1"/>
          <p:cNvSpPr txBox="1">
            <a:spLocks noGrp="1"/>
          </p:cNvSpPr>
          <p:nvPr>
            <p:ph type="title"/>
          </p:nvPr>
        </p:nvSpPr>
        <p:spPr>
          <a:xfrm>
            <a:off x="715100" y="10365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315" name="Google Shape;1315;p41"/>
          <p:cNvSpPr txBox="1"/>
          <p:nvPr/>
        </p:nvSpPr>
        <p:spPr>
          <a:xfrm>
            <a:off x="715100" y="811050"/>
            <a:ext cx="77139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Brad,M. (2021, October 28).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4 Ways to Preserve Privacy in Artificial Intelligence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https://www.boozallen.com/s/solution/four-ways-to-preserve-privacy-in-ai.html</a:t>
            </a:r>
            <a:endParaRPr sz="12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InfoSec. (2024, April 2).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InfoSec: Deepfake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https://www.infosec.gov.hk/en/knowledge-centre/deepfake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ISO/IEC 27001:2022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(2022, October). ISO.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https://www.iso.org/standard/27001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ISO/IEC 42001:2023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(2023, December). ISO.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https://www.iso.org/standard/81230.html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Kong, H. (2024, February 4).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‘Everyone looked real’: multinational firm’s Hong Kong office loses </a:t>
            </a:r>
            <a:endParaRPr sz="12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HK$200 million after scammers stage deepfake video meeting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South China Morning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Post.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https://www.scmp.com/news/hong-kong/law-and-crime/article/3250851/everyone-looked-real-multinational-firms-hong-kong-office-loses-hk200-million-after-scammers-stage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1316" name="Google Shape;1316;p41"/>
          <p:cNvGrpSpPr/>
          <p:nvPr/>
        </p:nvGrpSpPr>
        <p:grpSpPr>
          <a:xfrm>
            <a:off x="-12" y="3767848"/>
            <a:ext cx="1732082" cy="1375649"/>
            <a:chOff x="2735825" y="2251925"/>
            <a:chExt cx="1386775" cy="1101400"/>
          </a:xfrm>
        </p:grpSpPr>
        <p:sp>
          <p:nvSpPr>
            <p:cNvPr id="1317" name="Google Shape;1317;p41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1"/>
          <p:cNvGrpSpPr/>
          <p:nvPr/>
        </p:nvGrpSpPr>
        <p:grpSpPr>
          <a:xfrm>
            <a:off x="5576411" y="3767868"/>
            <a:ext cx="3567578" cy="1375630"/>
            <a:chOff x="3864536" y="2740081"/>
            <a:chExt cx="3567578" cy="1375630"/>
          </a:xfrm>
        </p:grpSpPr>
        <p:grpSp>
          <p:nvGrpSpPr>
            <p:cNvPr id="1401" name="Google Shape;1401;p41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1402" name="Google Shape;1402;p41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1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1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1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1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1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1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1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1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1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1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1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1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1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1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1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1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1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1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1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1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1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1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1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1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1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1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1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1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1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1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1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1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1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1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7" name="Google Shape;1437;p41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1438" name="Google Shape;1438;p41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1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1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1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1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1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1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1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1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1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1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1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1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1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1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1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1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1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1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1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1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1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1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1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1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1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1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1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1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1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1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1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1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1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1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1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1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1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1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1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1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1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1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1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1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1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1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1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1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1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1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1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1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1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1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1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1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1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1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1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1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1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1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1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1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1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1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1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1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1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1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1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1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1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1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1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1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1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2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32" name="Google Shape;1532;p42"/>
          <p:cNvSpPr txBox="1">
            <a:spLocks noGrp="1"/>
          </p:cNvSpPr>
          <p:nvPr>
            <p:ph type="subTitle" idx="1"/>
          </p:nvPr>
        </p:nvSpPr>
        <p:spPr>
          <a:xfrm>
            <a:off x="1401825" y="1911625"/>
            <a:ext cx="2176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/>
              <a:t>Any questions?</a:t>
            </a:r>
            <a:endParaRPr sz="1900"/>
          </a:p>
        </p:txBody>
      </p:sp>
      <p:cxnSp>
        <p:nvCxnSpPr>
          <p:cNvPr id="1533" name="Google Shape;1533;p42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34" name="Google Shape;1534;p42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42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1536" name="Google Shape;1536;p42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1537" name="Google Shape;1537;p42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2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2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2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2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2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2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2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2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2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2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2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2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2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2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2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2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2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2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2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2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2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2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2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2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2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2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2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2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2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2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2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2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2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2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2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2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2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2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2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2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2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2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2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2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2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2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2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2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2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2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2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2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2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2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2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2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2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2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2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2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2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2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2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2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2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2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2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2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2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2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2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2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2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2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1660" name="Google Shape;1660;p42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2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2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2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2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2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6" name="Google Shape;1666;p42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1667" name="Google Shape;1667;p42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2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2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2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2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2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2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2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2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2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2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2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2616825" y="701850"/>
            <a:ext cx="41124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 idx="2"/>
          </p:nvPr>
        </p:nvSpPr>
        <p:spPr>
          <a:xfrm>
            <a:off x="715100" y="6450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1846725" y="11484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20"/>
          <p:cNvSpPr/>
          <p:nvPr/>
        </p:nvSpPr>
        <p:spPr>
          <a:xfrm>
            <a:off x="3502050" y="4443475"/>
            <a:ext cx="21399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</a:rPr>
              <a:t>Deepfake AI Algorithm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25" y="1907113"/>
            <a:ext cx="4011699" cy="225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227475" y="337900"/>
            <a:ext cx="20511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Golos Text"/>
                <a:ea typeface="Golos Text"/>
                <a:cs typeface="Golos Text"/>
                <a:sym typeface="Golos Text"/>
              </a:rPr>
              <a:t>Case</a:t>
            </a:r>
            <a:endParaRPr sz="3600" b="1"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208" name="Google Shape;208;p21"/>
          <p:cNvGrpSpPr/>
          <p:nvPr/>
        </p:nvGrpSpPr>
        <p:grpSpPr>
          <a:xfrm flipH="1">
            <a:off x="6149413" y="904514"/>
            <a:ext cx="3706695" cy="2550084"/>
            <a:chOff x="4388650" y="2224200"/>
            <a:chExt cx="1707525" cy="1174775"/>
          </a:xfrm>
        </p:grpSpPr>
        <p:sp>
          <p:nvSpPr>
            <p:cNvPr id="209" name="Google Shape;209;p21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1"/>
          <p:cNvSpPr txBox="1">
            <a:spLocks noGrp="1"/>
          </p:cNvSpPr>
          <p:nvPr>
            <p:ph type="body" idx="4294967295"/>
          </p:nvPr>
        </p:nvSpPr>
        <p:spPr>
          <a:xfrm>
            <a:off x="99375" y="1230500"/>
            <a:ext cx="70314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Hong Kong branch</a:t>
            </a:r>
            <a:r>
              <a:rPr lang="en" sz="1500"/>
              <a:t> of a </a:t>
            </a:r>
            <a:r>
              <a:rPr lang="en" sz="1500" b="1"/>
              <a:t>multinational</a:t>
            </a:r>
            <a:r>
              <a:rPr lang="en" sz="1500"/>
              <a:t> company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 employee in </a:t>
            </a:r>
            <a:r>
              <a:rPr lang="en" sz="1500" b="1"/>
              <a:t>finance department</a:t>
            </a:r>
            <a:r>
              <a:rPr lang="en" sz="1500"/>
              <a:t> received fake message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Joined </a:t>
            </a:r>
            <a:r>
              <a:rPr lang="en" sz="1500" b="1"/>
              <a:t>video meeting</a:t>
            </a:r>
            <a:r>
              <a:rPr lang="en" sz="1500"/>
              <a:t> with </a:t>
            </a:r>
            <a:r>
              <a:rPr lang="en" sz="1500" b="1"/>
              <a:t>“UK CFO” and “other employees”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secret transactions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No actual interactions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Issued commands before abruptly ended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Suspected early, </a:t>
            </a:r>
            <a:r>
              <a:rPr lang="en" sz="1500" b="1"/>
              <a:t>relaxed vigilance</a:t>
            </a:r>
            <a:r>
              <a:rPr lang="en" sz="1500"/>
              <a:t> after meeting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15 transfers </a:t>
            </a:r>
            <a:r>
              <a:rPr lang="en" sz="1500"/>
              <a:t>in </a:t>
            </a:r>
            <a:r>
              <a:rPr lang="en" sz="1500" b="1"/>
              <a:t>5 Hong Kong bank</a:t>
            </a:r>
            <a:r>
              <a:rPr lang="en" sz="1500"/>
              <a:t> accounts, totaling </a:t>
            </a:r>
            <a:r>
              <a:rPr lang="en" sz="1500" b="1"/>
              <a:t>HK$2OO million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Realized it was a scam </a:t>
            </a:r>
            <a:r>
              <a:rPr lang="en" sz="1500" b="1"/>
              <a:t>a week later</a:t>
            </a:r>
            <a:endParaRPr sz="15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425625" y="3669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Issues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0" name="Google Shape;280;p22"/>
          <p:cNvSpPr txBox="1">
            <a:spLocks noGrp="1"/>
          </p:cNvSpPr>
          <p:nvPr>
            <p:ph type="body" idx="1"/>
          </p:nvPr>
        </p:nvSpPr>
        <p:spPr>
          <a:xfrm>
            <a:off x="332225" y="1074300"/>
            <a:ext cx="4589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Weak Alertness to AI Fraud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Not sensitive for financial activities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Not enough cybersecurity training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Do not report event in time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●"/>
            </a:pPr>
            <a:r>
              <a:rPr lang="en" b="1"/>
              <a:t>Imperfect Regulatory System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os Text"/>
              <a:buChar char="➢"/>
            </a:pPr>
            <a:r>
              <a:rPr lang="en"/>
              <a:t>Do not notice the strange large transfers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Need strict auditing and monitor system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Lack advanced algorithm to detect AI fraud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2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2" name="Google Shape;282;p22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3" name="Google Shape;283;p22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22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6" name="Google Shape;296;p22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2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38" name="Google Shape;438;p22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Proposal Initiative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44" name="Google Shape;444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5" name="Google Shape;445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6" name="Google Shape;446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47" name="Google Shape;4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5372" y="1634844"/>
            <a:ext cx="2235075" cy="22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&amp; Do</a:t>
            </a:r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" sz="1700" b="1"/>
              <a:t>Pretend Deepfake Fraud and Promoting Ethical AI (Plan)</a:t>
            </a:r>
            <a:endParaRPr sz="1700" b="1"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Embracing ISO/IEC 27001 and ISO/IEC 42001 standards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Establishment of a specialized cybersecurity team and AI ethics officers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Implement of advanced biometric technologies </a:t>
            </a:r>
            <a:endParaRPr sz="17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 </a:t>
            </a:r>
            <a:r>
              <a:rPr lang="en" sz="1700" b="1"/>
              <a:t>Implementing Our Strategy (Do)</a:t>
            </a:r>
            <a:endParaRPr sz="1700" b="1"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Deploy speech recognition and AI behavior analysis tools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Mandatory Deepfake detection training for all staff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Enforce multi-factor authentication for financial transactions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454" name="Google Shape;454;p24"/>
          <p:cNvCxnSpPr/>
          <p:nvPr/>
        </p:nvCxnSpPr>
        <p:spPr>
          <a:xfrm>
            <a:off x="7084050" y="15149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5" name="Google Shape;455;p24"/>
          <p:cNvCxnSpPr/>
          <p:nvPr/>
        </p:nvCxnSpPr>
        <p:spPr>
          <a:xfrm>
            <a:off x="4612300" y="33372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56" name="Google Shape;456;p24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6348906" y="2974650"/>
            <a:ext cx="2497950" cy="16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&amp; Act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5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 </a:t>
            </a:r>
            <a:r>
              <a:rPr lang="en" sz="1700" b="1"/>
              <a:t> Compliance and Effectiveness Monitoring (Check)</a:t>
            </a:r>
            <a:endParaRPr sz="1700" b="1"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Continuous monitoring of strategy effectiveness and ethical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Hire third-party security auditors to test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(d) </a:t>
            </a:r>
            <a:r>
              <a:rPr lang="en" sz="1700" b="1">
                <a:solidFill>
                  <a:schemeClr val="accent3"/>
                </a:solidFill>
              </a:rPr>
              <a:t> </a:t>
            </a:r>
            <a:r>
              <a:rPr lang="en" sz="1700" b="1"/>
              <a:t>Continuous Improvement (Act)</a:t>
            </a:r>
            <a:endParaRPr sz="1700" b="1"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Update and refine algorithms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los Text Medium"/>
              <a:buChar char="●"/>
            </a:pPr>
            <a:r>
              <a:rPr lang="en" sz="1300">
                <a:latin typeface="Golos Text Medium"/>
                <a:ea typeface="Golos Text Medium"/>
                <a:cs typeface="Golos Text Medium"/>
                <a:sym typeface="Golos Text Medium"/>
              </a:rPr>
              <a:t>Update policies and training programs</a:t>
            </a:r>
            <a:endParaRPr sz="130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463" name="Google Shape;463;p25"/>
          <p:cNvCxnSpPr/>
          <p:nvPr/>
        </p:nvCxnSpPr>
        <p:spPr>
          <a:xfrm>
            <a:off x="6569700" y="15322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4" name="Google Shape;464;p25"/>
          <p:cNvCxnSpPr/>
          <p:nvPr/>
        </p:nvCxnSpPr>
        <p:spPr>
          <a:xfrm>
            <a:off x="4549125" y="29432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65" name="Google Shape;465;p25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6317925" y="2700375"/>
            <a:ext cx="2341550" cy="19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los Text"/>
                <a:ea typeface="Golos Text"/>
                <a:cs typeface="Golos Text"/>
                <a:sym typeface="Golos Text"/>
              </a:rPr>
              <a:t>Technical &amp; Managerial Requirements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1" name="Google Shape;471;p2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Technical:</a:t>
            </a:r>
            <a:endParaRPr sz="1900" b="1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Due to the integration of multi-factor authentication(MFA) technology, dedicated internal servers for storing encrypted </a:t>
            </a:r>
            <a:r>
              <a:rPr lang="en" sz="1600" b="1"/>
              <a:t>biometric data</a:t>
            </a:r>
            <a:r>
              <a:rPr lang="en" sz="1600"/>
              <a:t>, and compatibility of these systems with various communication platforms. 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 b="1"/>
              <a:t>Managerial:</a:t>
            </a:r>
            <a:endParaRPr sz="1900" b="1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plan requires mandatory and comprehensive </a:t>
            </a:r>
            <a:r>
              <a:rPr lang="en" sz="1600" b="1"/>
              <a:t>staff training</a:t>
            </a:r>
            <a:r>
              <a:rPr lang="en" sz="1600"/>
              <a:t>. The </a:t>
            </a:r>
            <a:r>
              <a:rPr lang="en" sz="1600" b="1"/>
              <a:t>cybersecurity group</a:t>
            </a:r>
            <a:r>
              <a:rPr lang="en" sz="1600"/>
              <a:t> needs to check the systems, reports, potential threats, etc.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Microsoft Macintosh PowerPoint</Application>
  <PresentationFormat>全屏显示(16:9)</PresentationFormat>
  <Paragraphs>188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Golos Text</vt:lpstr>
      <vt:lpstr>Arial</vt:lpstr>
      <vt:lpstr>Gantari</vt:lpstr>
      <vt:lpstr>Times New Roman</vt:lpstr>
      <vt:lpstr>Bebas Neue</vt:lpstr>
      <vt:lpstr>Golos Text Medium</vt:lpstr>
      <vt:lpstr>Artificial Intelligence by Slidesgo</vt:lpstr>
      <vt:lpstr>AI-enabled Fraud &amp; Deception</vt:lpstr>
      <vt:lpstr>01</vt:lpstr>
      <vt:lpstr>Current State</vt:lpstr>
      <vt:lpstr>Case</vt:lpstr>
      <vt:lpstr>Issues</vt:lpstr>
      <vt:lpstr>Proposal Initiative</vt:lpstr>
      <vt:lpstr>Planning &amp; Do</vt:lpstr>
      <vt:lpstr>Check &amp; Act  </vt:lpstr>
      <vt:lpstr>Technical &amp; Managerial Requirements</vt:lpstr>
      <vt:lpstr>Competitive Advantages</vt:lpstr>
      <vt:lpstr>Plan of Action </vt:lpstr>
      <vt:lpstr>Plan of action</vt:lpstr>
      <vt:lpstr>Ethics concern</vt:lpstr>
      <vt:lpstr>Improved skills</vt:lpstr>
      <vt:lpstr>Project Charter</vt:lpstr>
      <vt:lpstr>Project Charter                   - Business case → Problem Statement   </vt:lpstr>
      <vt:lpstr>Goal                                             </vt:lpstr>
      <vt:lpstr>Milestone                                             </vt:lpstr>
      <vt:lpstr>Project Charter                                                              - Benefit (+) &amp; Cost (-)                                             </vt:lpstr>
      <vt:lpstr>Conclusion/Solution</vt:lpstr>
      <vt:lpstr>To combat AI fraud</vt:lpstr>
      <vt:lpstr>Success of the plan</vt:lpstr>
      <vt:lpstr>Finally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AI-enabled Fraud &amp; Deception</dc:title>
  <cp:lastModifiedBy>HAN, Wenyu [Student]</cp:lastModifiedBy>
  <cp:revision>1</cp:revision>
  <dcterms:modified xsi:type="dcterms:W3CDTF">2024-04-04T06:44:06Z</dcterms:modified>
</cp:coreProperties>
</file>